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notesMasterIdLst>
    <p:notesMasterId r:id="rId14"/>
  </p:notesMasterIdLst>
  <p:sldIdLst>
    <p:sldId id="257" r:id="rId5"/>
    <p:sldId id="258" r:id="rId6"/>
    <p:sldId id="259" r:id="rId7"/>
    <p:sldId id="260" r:id="rId8"/>
    <p:sldId id="261" r:id="rId9"/>
    <p:sldId id="262" r:id="rId10"/>
    <p:sldId id="263" r:id="rId11"/>
    <p:sldId id="264" r:id="rId12"/>
    <p:sldId id="266" r:id="rId13"/>
  </p:sldIdLst>
  <p:sldSz cx="12192000" cy="6858000"/>
  <p:notesSz cx="6669088"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81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60" d="100"/>
          <a:sy n="60" d="100"/>
        </p:scale>
        <p:origin x="108" y="12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8475"/>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778250" y="0"/>
            <a:ext cx="2889250" cy="498475"/>
          </a:xfrm>
          <a:prstGeom prst="rect">
            <a:avLst/>
          </a:prstGeom>
        </p:spPr>
        <p:txBody>
          <a:bodyPr vert="horz" lIns="91440" tIns="45720" rIns="91440" bIns="45720" rtlCol="0"/>
          <a:lstStyle>
            <a:lvl1pPr algn="r">
              <a:defRPr sz="1200"/>
            </a:lvl1pPr>
          </a:lstStyle>
          <a:p>
            <a:fld id="{D0FF5C04-1EDF-4673-98FE-B177FA96962A}" type="datetimeFigureOut">
              <a:rPr lang="en-AU" smtClean="0"/>
              <a:t>25/05/2021</a:t>
            </a:fld>
            <a:endParaRPr lang="en-AU"/>
          </a:p>
        </p:txBody>
      </p:sp>
      <p:sp>
        <p:nvSpPr>
          <p:cNvPr id="4" name="Slide Image Placeholder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66750" y="4778375"/>
            <a:ext cx="5335588" cy="390842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429750"/>
            <a:ext cx="2889250" cy="498475"/>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778250" y="9429750"/>
            <a:ext cx="2889250" cy="498475"/>
          </a:xfrm>
          <a:prstGeom prst="rect">
            <a:avLst/>
          </a:prstGeom>
        </p:spPr>
        <p:txBody>
          <a:bodyPr vert="horz" lIns="91440" tIns="45720" rIns="91440" bIns="45720" rtlCol="0" anchor="b"/>
          <a:lstStyle>
            <a:lvl1pPr algn="r">
              <a:defRPr sz="1200"/>
            </a:lvl1pPr>
          </a:lstStyle>
          <a:p>
            <a:fld id="{E6FEFE14-740B-4B83-ACE9-A34DAD24C663}" type="slidenum">
              <a:rPr lang="en-AU" smtClean="0"/>
              <a:t>‹#›</a:t>
            </a:fld>
            <a:endParaRPr lang="en-AU"/>
          </a:p>
        </p:txBody>
      </p:sp>
    </p:spTree>
    <p:extLst>
      <p:ext uri="{BB962C8B-B14F-4D97-AF65-F5344CB8AC3E}">
        <p14:creationId xmlns:p14="http://schemas.microsoft.com/office/powerpoint/2010/main" val="42440903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C146F074-BB16-4844-9D96-3C0A70110935}" type="datetimeFigureOut">
              <a:rPr lang="en-AU" smtClean="0"/>
              <a:t>25/05/2021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F142BED-85F1-4388-B78F-5FAAB44555D4}" type="slidenum">
              <a:rPr lang="en-AU" smtClean="0"/>
              <a:t>‹#›</a:t>
            </a:fld>
            <a:endParaRPr lang="en-AU"/>
          </a:p>
        </p:txBody>
      </p:sp>
    </p:spTree>
    <p:extLst>
      <p:ext uri="{BB962C8B-B14F-4D97-AF65-F5344CB8AC3E}">
        <p14:creationId xmlns:p14="http://schemas.microsoft.com/office/powerpoint/2010/main" val="913313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C146F074-BB16-4844-9D96-3C0A70110935}" type="datetimeFigureOut">
              <a:rPr lang="en-AU" smtClean="0"/>
              <a:t>25/05/2021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F142BED-85F1-4388-B78F-5FAAB44555D4}" type="slidenum">
              <a:rPr lang="en-AU" smtClean="0"/>
              <a:t>‹#›</a:t>
            </a:fld>
            <a:endParaRPr lang="en-AU"/>
          </a:p>
        </p:txBody>
      </p:sp>
    </p:spTree>
    <p:extLst>
      <p:ext uri="{BB962C8B-B14F-4D97-AF65-F5344CB8AC3E}">
        <p14:creationId xmlns:p14="http://schemas.microsoft.com/office/powerpoint/2010/main" val="1939806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C146F074-BB16-4844-9D96-3C0A70110935}" type="datetimeFigureOut">
              <a:rPr lang="en-AU" smtClean="0"/>
              <a:t>25/05/2021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F142BED-85F1-4388-B78F-5FAAB44555D4}" type="slidenum">
              <a:rPr lang="en-AU" smtClean="0"/>
              <a:t>‹#›</a:t>
            </a:fld>
            <a:endParaRPr lang="en-AU"/>
          </a:p>
        </p:txBody>
      </p:sp>
    </p:spTree>
    <p:extLst>
      <p:ext uri="{BB962C8B-B14F-4D97-AF65-F5344CB8AC3E}">
        <p14:creationId xmlns:p14="http://schemas.microsoft.com/office/powerpoint/2010/main" val="3845211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C146F074-BB16-4844-9D96-3C0A70110935}" type="datetimeFigureOut">
              <a:rPr lang="en-AU" smtClean="0"/>
              <a:t>25/05/2021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F142BED-85F1-4388-B78F-5FAAB44555D4}" type="slidenum">
              <a:rPr lang="en-AU" smtClean="0"/>
              <a:t>‹#›</a:t>
            </a:fld>
            <a:endParaRPr lang="en-AU"/>
          </a:p>
        </p:txBody>
      </p:sp>
    </p:spTree>
    <p:extLst>
      <p:ext uri="{BB962C8B-B14F-4D97-AF65-F5344CB8AC3E}">
        <p14:creationId xmlns:p14="http://schemas.microsoft.com/office/powerpoint/2010/main" val="2540372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146F074-BB16-4844-9D96-3C0A70110935}" type="datetimeFigureOut">
              <a:rPr lang="en-AU" smtClean="0"/>
              <a:t>25/05/2021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F142BED-85F1-4388-B78F-5FAAB44555D4}" type="slidenum">
              <a:rPr lang="en-AU" smtClean="0"/>
              <a:t>‹#›</a:t>
            </a:fld>
            <a:endParaRPr lang="en-AU"/>
          </a:p>
        </p:txBody>
      </p:sp>
    </p:spTree>
    <p:extLst>
      <p:ext uri="{BB962C8B-B14F-4D97-AF65-F5344CB8AC3E}">
        <p14:creationId xmlns:p14="http://schemas.microsoft.com/office/powerpoint/2010/main" val="650495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C146F074-BB16-4844-9D96-3C0A70110935}" type="datetimeFigureOut">
              <a:rPr lang="en-AU" smtClean="0"/>
              <a:t>25/05/2021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F142BED-85F1-4388-B78F-5FAAB44555D4}" type="slidenum">
              <a:rPr lang="en-AU" smtClean="0"/>
              <a:t>‹#›</a:t>
            </a:fld>
            <a:endParaRPr lang="en-AU"/>
          </a:p>
        </p:txBody>
      </p:sp>
    </p:spTree>
    <p:extLst>
      <p:ext uri="{BB962C8B-B14F-4D97-AF65-F5344CB8AC3E}">
        <p14:creationId xmlns:p14="http://schemas.microsoft.com/office/powerpoint/2010/main" val="603587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C146F074-BB16-4844-9D96-3C0A70110935}" type="datetimeFigureOut">
              <a:rPr lang="en-AU" smtClean="0"/>
              <a:t>25/05/2021</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1F142BED-85F1-4388-B78F-5FAAB44555D4}" type="slidenum">
              <a:rPr lang="en-AU" smtClean="0"/>
              <a:t>‹#›</a:t>
            </a:fld>
            <a:endParaRPr lang="en-AU"/>
          </a:p>
        </p:txBody>
      </p:sp>
    </p:spTree>
    <p:extLst>
      <p:ext uri="{BB962C8B-B14F-4D97-AF65-F5344CB8AC3E}">
        <p14:creationId xmlns:p14="http://schemas.microsoft.com/office/powerpoint/2010/main" val="4191703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C146F074-BB16-4844-9D96-3C0A70110935}" type="datetimeFigureOut">
              <a:rPr lang="en-AU" smtClean="0"/>
              <a:t>25/05/2021</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1F142BED-85F1-4388-B78F-5FAAB44555D4}" type="slidenum">
              <a:rPr lang="en-AU" smtClean="0"/>
              <a:t>‹#›</a:t>
            </a:fld>
            <a:endParaRPr lang="en-AU"/>
          </a:p>
        </p:txBody>
      </p:sp>
    </p:spTree>
    <p:extLst>
      <p:ext uri="{BB962C8B-B14F-4D97-AF65-F5344CB8AC3E}">
        <p14:creationId xmlns:p14="http://schemas.microsoft.com/office/powerpoint/2010/main" val="1403238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46F074-BB16-4844-9D96-3C0A70110935}" type="datetimeFigureOut">
              <a:rPr lang="en-AU" smtClean="0"/>
              <a:t>25/05/2021</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1F142BED-85F1-4388-B78F-5FAAB44555D4}" type="slidenum">
              <a:rPr lang="en-AU" smtClean="0"/>
              <a:t>‹#›</a:t>
            </a:fld>
            <a:endParaRPr lang="en-AU"/>
          </a:p>
        </p:txBody>
      </p:sp>
    </p:spTree>
    <p:extLst>
      <p:ext uri="{BB962C8B-B14F-4D97-AF65-F5344CB8AC3E}">
        <p14:creationId xmlns:p14="http://schemas.microsoft.com/office/powerpoint/2010/main" val="3829127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46F074-BB16-4844-9D96-3C0A70110935}" type="datetimeFigureOut">
              <a:rPr lang="en-AU" smtClean="0"/>
              <a:t>25/05/2021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F142BED-85F1-4388-B78F-5FAAB44555D4}" type="slidenum">
              <a:rPr lang="en-AU" smtClean="0"/>
              <a:t>‹#›</a:t>
            </a:fld>
            <a:endParaRPr lang="en-AU"/>
          </a:p>
        </p:txBody>
      </p:sp>
    </p:spTree>
    <p:extLst>
      <p:ext uri="{BB962C8B-B14F-4D97-AF65-F5344CB8AC3E}">
        <p14:creationId xmlns:p14="http://schemas.microsoft.com/office/powerpoint/2010/main" val="150997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46F074-BB16-4844-9D96-3C0A70110935}" type="datetimeFigureOut">
              <a:rPr lang="en-AU" smtClean="0"/>
              <a:t>25/05/2021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F142BED-85F1-4388-B78F-5FAAB44555D4}" type="slidenum">
              <a:rPr lang="en-AU" smtClean="0"/>
              <a:t>‹#›</a:t>
            </a:fld>
            <a:endParaRPr lang="en-AU"/>
          </a:p>
        </p:txBody>
      </p:sp>
    </p:spTree>
    <p:extLst>
      <p:ext uri="{BB962C8B-B14F-4D97-AF65-F5344CB8AC3E}">
        <p14:creationId xmlns:p14="http://schemas.microsoft.com/office/powerpoint/2010/main" val="1778626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46F074-BB16-4844-9D96-3C0A70110935}" type="datetimeFigureOut">
              <a:rPr lang="en-AU" smtClean="0"/>
              <a:t>25/05/2021</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142BED-85F1-4388-B78F-5FAAB44555D4}" type="slidenum">
              <a:rPr lang="en-AU" smtClean="0"/>
              <a:t>‹#›</a:t>
            </a:fld>
            <a:endParaRPr lang="en-AU"/>
          </a:p>
        </p:txBody>
      </p:sp>
    </p:spTree>
    <p:extLst>
      <p:ext uri="{BB962C8B-B14F-4D97-AF65-F5344CB8AC3E}">
        <p14:creationId xmlns:p14="http://schemas.microsoft.com/office/powerpoint/2010/main" val="203406702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usq.edu.au/news/2020/11/research-remote-education-tutors" TargetMode="External"/><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hyperlink" Target="https://www.guc.edu.au/"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uow.edu.au/engage/outreach-pathways/in2uni/aboriginal-and-torres-strait-islander-engagement/koori-aspirations-program/" TargetMode="External"/><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hyperlink" Target="https://www.cqu.edu.au/courses/study-information/work-and-study-preparation/sun/queensland-future-teachers-project"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facebook.com/countryuniversitiescentre/posts/4232957140061287" TargetMode="External"/><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usc.edu.au/community/schools-engagement/outreach-programs-for-schools/secondary-outreach-programs/secondary-stem-outreach-programs/mie-school-sessions-in-schools" TargetMode="External"/><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education.qld.gov.au/schools-educators/other-education/rural-and-remote-education/centres-for-learning-and-wellbeing" TargetMode="External"/><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hyperlink" Target="https://youtu.be/wpIMno6Ns10"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endParaRPr lang="en-AU"/>
          </a:p>
        </p:txBody>
      </p:sp>
      <p:pic>
        <p:nvPicPr>
          <p:cNvPr id="4" name="Picture 3"/>
          <p:cNvPicPr>
            <a:picLocks noChangeAspect="1"/>
          </p:cNvPicPr>
          <p:nvPr/>
        </p:nvPicPr>
        <p:blipFill>
          <a:blip r:embed="rId2"/>
          <a:stretch>
            <a:fillRect/>
          </a:stretch>
        </p:blipFill>
        <p:spPr>
          <a:xfrm>
            <a:off x="-1185118" y="-389356"/>
            <a:ext cx="14889126" cy="7247356"/>
          </a:xfrm>
          <a:prstGeom prst="rect">
            <a:avLst/>
          </a:prstGeom>
        </p:spPr>
      </p:pic>
    </p:spTree>
    <p:extLst>
      <p:ext uri="{BB962C8B-B14F-4D97-AF65-F5344CB8AC3E}">
        <p14:creationId xmlns:p14="http://schemas.microsoft.com/office/powerpoint/2010/main" val="1188291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endParaRPr lang="en-AU"/>
          </a:p>
        </p:txBody>
      </p:sp>
      <p:pic>
        <p:nvPicPr>
          <p:cNvPr id="4" name="Picture 3"/>
          <p:cNvPicPr>
            <a:picLocks noChangeAspect="1"/>
          </p:cNvPicPr>
          <p:nvPr/>
        </p:nvPicPr>
        <p:blipFill>
          <a:blip r:embed="rId2"/>
          <a:stretch>
            <a:fillRect/>
          </a:stretch>
        </p:blipFill>
        <p:spPr>
          <a:xfrm>
            <a:off x="-5582638" y="-2542160"/>
            <a:ext cx="17894710" cy="9596284"/>
          </a:xfrm>
          <a:prstGeom prst="rect">
            <a:avLst/>
          </a:prstGeom>
        </p:spPr>
      </p:pic>
      <p:sp>
        <p:nvSpPr>
          <p:cNvPr id="6" name="Rectangle 5"/>
          <p:cNvSpPr/>
          <p:nvPr/>
        </p:nvSpPr>
        <p:spPr>
          <a:xfrm>
            <a:off x="667698" y="2457766"/>
            <a:ext cx="9732448" cy="1384995"/>
          </a:xfrm>
          <a:prstGeom prst="rect">
            <a:avLst/>
          </a:prstGeom>
        </p:spPr>
        <p:txBody>
          <a:bodyPr wrap="square">
            <a:spAutoFit/>
          </a:bodyPr>
          <a:lstStyle/>
          <a:p>
            <a:r>
              <a:rPr lang="en-AU" sz="2800" dirty="0"/>
              <a:t>Since 1994, the Australian Rural Education Award (AREA) has been awarded annually to an institution, organisation or industry to recognise excellence in rural education in Australia.</a:t>
            </a:r>
          </a:p>
        </p:txBody>
      </p:sp>
    </p:spTree>
    <p:extLst>
      <p:ext uri="{BB962C8B-B14F-4D97-AF65-F5344CB8AC3E}">
        <p14:creationId xmlns:p14="http://schemas.microsoft.com/office/powerpoint/2010/main" val="918088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endParaRPr lang="en-AU"/>
          </a:p>
        </p:txBody>
      </p:sp>
      <p:pic>
        <p:nvPicPr>
          <p:cNvPr id="4" name="Picture 3"/>
          <p:cNvPicPr>
            <a:picLocks noChangeAspect="1"/>
          </p:cNvPicPr>
          <p:nvPr/>
        </p:nvPicPr>
        <p:blipFill>
          <a:blip r:embed="rId2"/>
          <a:stretch>
            <a:fillRect/>
          </a:stretch>
        </p:blipFill>
        <p:spPr>
          <a:xfrm>
            <a:off x="-5582638" y="-2542160"/>
            <a:ext cx="17894710" cy="9596284"/>
          </a:xfrm>
          <a:prstGeom prst="rect">
            <a:avLst/>
          </a:prstGeom>
        </p:spPr>
      </p:pic>
      <p:sp>
        <p:nvSpPr>
          <p:cNvPr id="5" name="Rectangle 4"/>
          <p:cNvSpPr/>
          <p:nvPr/>
        </p:nvSpPr>
        <p:spPr>
          <a:xfrm>
            <a:off x="1708727" y="1979090"/>
            <a:ext cx="7915564" cy="1200329"/>
          </a:xfrm>
          <a:prstGeom prst="rect">
            <a:avLst/>
          </a:prstGeom>
        </p:spPr>
        <p:txBody>
          <a:bodyPr wrap="square">
            <a:spAutoFit/>
          </a:bodyPr>
          <a:lstStyle/>
          <a:p>
            <a:r>
              <a:rPr lang="en-AU" b="1" dirty="0"/>
              <a:t>Category 1</a:t>
            </a:r>
          </a:p>
          <a:p>
            <a:r>
              <a:rPr lang="en-AU" dirty="0"/>
              <a:t>Existing projects that demonstrate a proven link between a rural, regional and/or remote school or learning context and the local community, and benefitting a deﬁned group. </a:t>
            </a:r>
          </a:p>
        </p:txBody>
      </p:sp>
    </p:spTree>
    <p:extLst>
      <p:ext uri="{BB962C8B-B14F-4D97-AF65-F5344CB8AC3E}">
        <p14:creationId xmlns:p14="http://schemas.microsoft.com/office/powerpoint/2010/main" val="1641271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endParaRPr lang="en-AU"/>
          </a:p>
        </p:txBody>
      </p:sp>
      <p:pic>
        <p:nvPicPr>
          <p:cNvPr id="4" name="Picture 3"/>
          <p:cNvPicPr>
            <a:picLocks noChangeAspect="1"/>
          </p:cNvPicPr>
          <p:nvPr/>
        </p:nvPicPr>
        <p:blipFill>
          <a:blip r:embed="rId2"/>
          <a:stretch>
            <a:fillRect/>
          </a:stretch>
        </p:blipFill>
        <p:spPr>
          <a:xfrm>
            <a:off x="-4538929" y="-2532924"/>
            <a:ext cx="17894710" cy="9596284"/>
          </a:xfrm>
          <a:prstGeom prst="rect">
            <a:avLst/>
          </a:prstGeom>
        </p:spPr>
      </p:pic>
      <p:sp>
        <p:nvSpPr>
          <p:cNvPr id="5" name="Rectangle 4"/>
          <p:cNvSpPr/>
          <p:nvPr/>
        </p:nvSpPr>
        <p:spPr>
          <a:xfrm>
            <a:off x="1616362" y="730343"/>
            <a:ext cx="7915564" cy="369332"/>
          </a:xfrm>
          <a:prstGeom prst="rect">
            <a:avLst/>
          </a:prstGeom>
        </p:spPr>
        <p:txBody>
          <a:bodyPr wrap="square">
            <a:spAutoFit/>
          </a:bodyPr>
          <a:lstStyle/>
          <a:p>
            <a:r>
              <a:rPr lang="en-AU" b="1" dirty="0"/>
              <a:t>HIGHLY COMMENDED – Category 1</a:t>
            </a:r>
          </a:p>
        </p:txBody>
      </p:sp>
      <p:sp>
        <p:nvSpPr>
          <p:cNvPr id="7" name="Rectangle 6"/>
          <p:cNvSpPr/>
          <p:nvPr/>
        </p:nvSpPr>
        <p:spPr>
          <a:xfrm>
            <a:off x="1616362" y="1690688"/>
            <a:ext cx="9873674" cy="1354217"/>
          </a:xfrm>
          <a:prstGeom prst="rect">
            <a:avLst/>
          </a:prstGeom>
        </p:spPr>
        <p:txBody>
          <a:bodyPr wrap="square">
            <a:spAutoFit/>
          </a:bodyPr>
          <a:lstStyle/>
          <a:p>
            <a:r>
              <a:rPr lang="en-AU" b="1" dirty="0"/>
              <a:t>University of Southern Queensland</a:t>
            </a:r>
          </a:p>
          <a:p>
            <a:r>
              <a:rPr lang="en-AU" dirty="0">
                <a:hlinkClick r:id="rId3"/>
              </a:rPr>
              <a:t>2021 Survey of Remote Education Tutors (RETs) in Australia</a:t>
            </a:r>
            <a:endParaRPr lang="en-AU" dirty="0"/>
          </a:p>
          <a:p>
            <a:endParaRPr lang="en-AU" dirty="0"/>
          </a:p>
          <a:p>
            <a:r>
              <a:rPr lang="en-AU" sz="1400" dirty="0"/>
              <a:t>This project has explored the experiences of those involved in the required provision of adult supervision in the space of rural and remote schooling to identify issues associated with career pathway, economic disadvantage, gender roles and educational equity.</a:t>
            </a:r>
          </a:p>
        </p:txBody>
      </p:sp>
      <p:sp>
        <p:nvSpPr>
          <p:cNvPr id="8" name="Rectangle 7"/>
          <p:cNvSpPr/>
          <p:nvPr/>
        </p:nvSpPr>
        <p:spPr>
          <a:xfrm>
            <a:off x="1616362" y="3976914"/>
            <a:ext cx="9873674" cy="1077218"/>
          </a:xfrm>
          <a:prstGeom prst="rect">
            <a:avLst/>
          </a:prstGeom>
        </p:spPr>
        <p:txBody>
          <a:bodyPr wrap="square">
            <a:spAutoFit/>
          </a:bodyPr>
          <a:lstStyle/>
          <a:p>
            <a:r>
              <a:rPr lang="en-AU" b="1" dirty="0"/>
              <a:t>Geraldton Universities Centre WA</a:t>
            </a:r>
          </a:p>
          <a:p>
            <a:endParaRPr lang="en-AU" dirty="0"/>
          </a:p>
          <a:p>
            <a:r>
              <a:rPr lang="en-AU" sz="1400" dirty="0"/>
              <a:t>The </a:t>
            </a:r>
            <a:r>
              <a:rPr lang="en-AU" sz="1400" dirty="0">
                <a:hlinkClick r:id="rId4"/>
              </a:rPr>
              <a:t>Geraldton Universities Centre </a:t>
            </a:r>
            <a:r>
              <a:rPr lang="en-AU" sz="1400" dirty="0"/>
              <a:t>(GUC) is Australia's first and most established regional university centre, founded with the specific aim to enable people to complete a university qualification locally.</a:t>
            </a:r>
          </a:p>
        </p:txBody>
      </p:sp>
    </p:spTree>
    <p:extLst>
      <p:ext uri="{BB962C8B-B14F-4D97-AF65-F5344CB8AC3E}">
        <p14:creationId xmlns:p14="http://schemas.microsoft.com/office/powerpoint/2010/main" val="3785685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endParaRPr lang="en-AU"/>
          </a:p>
        </p:txBody>
      </p:sp>
      <p:pic>
        <p:nvPicPr>
          <p:cNvPr id="4" name="Picture 3"/>
          <p:cNvPicPr>
            <a:picLocks noChangeAspect="1"/>
          </p:cNvPicPr>
          <p:nvPr/>
        </p:nvPicPr>
        <p:blipFill>
          <a:blip r:embed="rId2"/>
          <a:stretch>
            <a:fillRect/>
          </a:stretch>
        </p:blipFill>
        <p:spPr>
          <a:xfrm>
            <a:off x="-4677475" y="-2579105"/>
            <a:ext cx="17894710" cy="9596284"/>
          </a:xfrm>
          <a:prstGeom prst="rect">
            <a:avLst/>
          </a:prstGeom>
        </p:spPr>
      </p:pic>
      <p:sp>
        <p:nvSpPr>
          <p:cNvPr id="5" name="Rectangle 4"/>
          <p:cNvSpPr/>
          <p:nvPr/>
        </p:nvSpPr>
        <p:spPr>
          <a:xfrm>
            <a:off x="1616362" y="730343"/>
            <a:ext cx="7915564" cy="369332"/>
          </a:xfrm>
          <a:prstGeom prst="rect">
            <a:avLst/>
          </a:prstGeom>
        </p:spPr>
        <p:txBody>
          <a:bodyPr wrap="square">
            <a:spAutoFit/>
          </a:bodyPr>
          <a:lstStyle/>
          <a:p>
            <a:r>
              <a:rPr lang="en-AU" b="1" dirty="0"/>
              <a:t>WINNERS  - Category 1</a:t>
            </a:r>
          </a:p>
        </p:txBody>
      </p:sp>
      <p:sp>
        <p:nvSpPr>
          <p:cNvPr id="7" name="Rectangle 6"/>
          <p:cNvSpPr/>
          <p:nvPr/>
        </p:nvSpPr>
        <p:spPr>
          <a:xfrm>
            <a:off x="1699490" y="4034527"/>
            <a:ext cx="9873674" cy="1354217"/>
          </a:xfrm>
          <a:prstGeom prst="rect">
            <a:avLst/>
          </a:prstGeom>
        </p:spPr>
        <p:txBody>
          <a:bodyPr wrap="square">
            <a:spAutoFit/>
          </a:bodyPr>
          <a:lstStyle/>
          <a:p>
            <a:r>
              <a:rPr lang="en-AU" b="1" dirty="0">
                <a:hlinkClick r:id="rId3"/>
              </a:rPr>
              <a:t>Koori Aspirations Program</a:t>
            </a:r>
            <a:r>
              <a:rPr lang="en-AU" b="1" dirty="0"/>
              <a:t/>
            </a:r>
            <a:br>
              <a:rPr lang="en-AU" b="1" dirty="0"/>
            </a:br>
            <a:r>
              <a:rPr lang="en-AU" dirty="0"/>
              <a:t>Outreach &amp; Widening Participation Team, University of Wollongong</a:t>
            </a:r>
          </a:p>
          <a:p>
            <a:endParaRPr lang="en-AU" b="1" dirty="0"/>
          </a:p>
          <a:p>
            <a:r>
              <a:rPr lang="en-AU" sz="1400" dirty="0"/>
              <a:t>A mentoring and artwork program designed to connect positively, in a culturally inclusive environment, with Indigenous students in regional areas to build their capacity towards higher education and other post school options. </a:t>
            </a:r>
          </a:p>
        </p:txBody>
      </p:sp>
      <p:sp>
        <p:nvSpPr>
          <p:cNvPr id="8" name="Rectangle 7"/>
          <p:cNvSpPr/>
          <p:nvPr/>
        </p:nvSpPr>
        <p:spPr>
          <a:xfrm>
            <a:off x="1699490" y="1615093"/>
            <a:ext cx="9873674" cy="1631216"/>
          </a:xfrm>
          <a:prstGeom prst="rect">
            <a:avLst/>
          </a:prstGeom>
        </p:spPr>
        <p:txBody>
          <a:bodyPr wrap="square">
            <a:spAutoFit/>
          </a:bodyPr>
          <a:lstStyle/>
          <a:p>
            <a:r>
              <a:rPr lang="en-AU" b="1" dirty="0">
                <a:hlinkClick r:id="rId4"/>
              </a:rPr>
              <a:t>Future Teachers Project </a:t>
            </a:r>
            <a:r>
              <a:rPr lang="en-AU" b="1" dirty="0"/>
              <a:t/>
            </a:r>
            <a:br>
              <a:rPr lang="en-AU" b="1" dirty="0"/>
            </a:br>
            <a:r>
              <a:rPr lang="en-AU" dirty="0"/>
              <a:t>QLD Department of </a:t>
            </a:r>
            <a:r>
              <a:rPr lang="en-AU" dirty="0" smtClean="0"/>
              <a:t>Education &amp; </a:t>
            </a:r>
            <a:r>
              <a:rPr lang="en-AU" dirty="0" err="1" smtClean="0"/>
              <a:t>CQUniversity</a:t>
            </a:r>
            <a:endParaRPr lang="en-AU" dirty="0"/>
          </a:p>
          <a:p>
            <a:endParaRPr lang="en-AU" dirty="0"/>
          </a:p>
          <a:p>
            <a:r>
              <a:rPr lang="en-AU" sz="1400" dirty="0"/>
              <a:t>Building a positive identity for the education profession, the program fosters an interest in teaching as a career through mentor led activities and completion of ITE courses whilst still at secondary schools.</a:t>
            </a:r>
          </a:p>
          <a:p>
            <a:endParaRPr lang="en-AU" dirty="0"/>
          </a:p>
        </p:txBody>
      </p:sp>
    </p:spTree>
    <p:extLst>
      <p:ext uri="{BB962C8B-B14F-4D97-AF65-F5344CB8AC3E}">
        <p14:creationId xmlns:p14="http://schemas.microsoft.com/office/powerpoint/2010/main" val="2143578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endParaRPr lang="en-AU"/>
          </a:p>
        </p:txBody>
      </p:sp>
      <p:pic>
        <p:nvPicPr>
          <p:cNvPr id="4" name="Picture 3"/>
          <p:cNvPicPr>
            <a:picLocks noChangeAspect="1"/>
          </p:cNvPicPr>
          <p:nvPr/>
        </p:nvPicPr>
        <p:blipFill>
          <a:blip r:embed="rId2"/>
          <a:stretch>
            <a:fillRect/>
          </a:stretch>
        </p:blipFill>
        <p:spPr>
          <a:xfrm>
            <a:off x="-4825256" y="-2588341"/>
            <a:ext cx="17894710" cy="9596284"/>
          </a:xfrm>
          <a:prstGeom prst="rect">
            <a:avLst/>
          </a:prstGeom>
        </p:spPr>
      </p:pic>
      <p:sp>
        <p:nvSpPr>
          <p:cNvPr id="5" name="Rectangle 4"/>
          <p:cNvSpPr/>
          <p:nvPr/>
        </p:nvSpPr>
        <p:spPr>
          <a:xfrm>
            <a:off x="1477817" y="439309"/>
            <a:ext cx="7915564" cy="923330"/>
          </a:xfrm>
          <a:prstGeom prst="rect">
            <a:avLst/>
          </a:prstGeom>
        </p:spPr>
        <p:txBody>
          <a:bodyPr wrap="square">
            <a:spAutoFit/>
          </a:bodyPr>
          <a:lstStyle/>
          <a:p>
            <a:r>
              <a:rPr lang="en-AU" b="1" dirty="0"/>
              <a:t>Category 2</a:t>
            </a:r>
          </a:p>
          <a:p>
            <a:r>
              <a:rPr lang="en-AU" dirty="0"/>
              <a:t>Future projects that support new and creative thinking in professional practice aimed at improving student outcomes in a rural, regional and/or remote setting. </a:t>
            </a:r>
          </a:p>
        </p:txBody>
      </p:sp>
      <p:sp>
        <p:nvSpPr>
          <p:cNvPr id="6" name="Rectangle 5"/>
          <p:cNvSpPr/>
          <p:nvPr/>
        </p:nvSpPr>
        <p:spPr>
          <a:xfrm>
            <a:off x="1480126" y="2209801"/>
            <a:ext cx="9873674" cy="2123658"/>
          </a:xfrm>
          <a:prstGeom prst="rect">
            <a:avLst/>
          </a:prstGeom>
        </p:spPr>
        <p:txBody>
          <a:bodyPr wrap="square">
            <a:spAutoFit/>
          </a:bodyPr>
          <a:lstStyle/>
          <a:p>
            <a:r>
              <a:rPr lang="en-AU" b="1" dirty="0"/>
              <a:t>WINNER</a:t>
            </a:r>
          </a:p>
          <a:p>
            <a:endParaRPr lang="en-AU" b="1" dirty="0"/>
          </a:p>
          <a:p>
            <a:r>
              <a:rPr lang="en-AU" b="1" dirty="0">
                <a:hlinkClick r:id="rId3"/>
              </a:rPr>
              <a:t>Uni4Life Program</a:t>
            </a:r>
            <a:r>
              <a:rPr lang="en-AU" b="1" dirty="0"/>
              <a:t/>
            </a:r>
            <a:br>
              <a:rPr lang="en-AU" b="1" dirty="0"/>
            </a:br>
            <a:r>
              <a:rPr lang="en-AU" dirty="0"/>
              <a:t>Country Universities Centre &amp; University of Canberra</a:t>
            </a:r>
          </a:p>
          <a:p>
            <a:endParaRPr lang="en-AU" dirty="0"/>
          </a:p>
          <a:p>
            <a:r>
              <a:rPr lang="en-AU" sz="1400" dirty="0"/>
              <a:t>Uni4Life program combines an understanding of the need for mature aged students with caring responsibilities to be able to balance work/life and study, especially during the busy school holiday period; with an opportunity to build aspiration in young regional kids. This program has been trialled in Cooma and may now be rolled out across 17 Regional University Centres in Australia. </a:t>
            </a:r>
            <a:endParaRPr lang="en-AU" dirty="0"/>
          </a:p>
        </p:txBody>
      </p:sp>
    </p:spTree>
    <p:extLst>
      <p:ext uri="{BB962C8B-B14F-4D97-AF65-F5344CB8AC3E}">
        <p14:creationId xmlns:p14="http://schemas.microsoft.com/office/powerpoint/2010/main" val="3581764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endParaRPr lang="en-AU"/>
          </a:p>
        </p:txBody>
      </p:sp>
      <p:pic>
        <p:nvPicPr>
          <p:cNvPr id="4" name="Picture 3"/>
          <p:cNvPicPr>
            <a:picLocks noChangeAspect="1"/>
          </p:cNvPicPr>
          <p:nvPr/>
        </p:nvPicPr>
        <p:blipFill>
          <a:blip r:embed="rId2"/>
          <a:stretch>
            <a:fillRect/>
          </a:stretch>
        </p:blipFill>
        <p:spPr>
          <a:xfrm>
            <a:off x="-4825256" y="-2588341"/>
            <a:ext cx="17894710" cy="9596284"/>
          </a:xfrm>
          <a:prstGeom prst="rect">
            <a:avLst/>
          </a:prstGeom>
        </p:spPr>
      </p:pic>
      <p:sp>
        <p:nvSpPr>
          <p:cNvPr id="5" name="Rectangle 4"/>
          <p:cNvSpPr/>
          <p:nvPr/>
        </p:nvSpPr>
        <p:spPr>
          <a:xfrm>
            <a:off x="1477817" y="439309"/>
            <a:ext cx="7915564" cy="923330"/>
          </a:xfrm>
          <a:prstGeom prst="rect">
            <a:avLst/>
          </a:prstGeom>
        </p:spPr>
        <p:txBody>
          <a:bodyPr wrap="square">
            <a:spAutoFit/>
          </a:bodyPr>
          <a:lstStyle/>
          <a:p>
            <a:r>
              <a:rPr lang="en-AU" b="1" dirty="0"/>
              <a:t>Category 3</a:t>
            </a:r>
          </a:p>
          <a:p>
            <a:r>
              <a:rPr lang="en-AU" dirty="0"/>
              <a:t>Pre-service teachers or institutions recognising demonstrated excellence in professional learning practice in rural, regional and/ or remote settings. </a:t>
            </a:r>
          </a:p>
        </p:txBody>
      </p:sp>
      <p:sp>
        <p:nvSpPr>
          <p:cNvPr id="6" name="Rectangle 5"/>
          <p:cNvSpPr/>
          <p:nvPr/>
        </p:nvSpPr>
        <p:spPr>
          <a:xfrm>
            <a:off x="1480126" y="2209801"/>
            <a:ext cx="9873674" cy="2123658"/>
          </a:xfrm>
          <a:prstGeom prst="rect">
            <a:avLst/>
          </a:prstGeom>
        </p:spPr>
        <p:txBody>
          <a:bodyPr wrap="square">
            <a:spAutoFit/>
          </a:bodyPr>
          <a:lstStyle/>
          <a:p>
            <a:r>
              <a:rPr lang="en-AU" b="1" dirty="0"/>
              <a:t>WINNER</a:t>
            </a:r>
          </a:p>
          <a:p>
            <a:endParaRPr lang="en-AU" b="1" dirty="0"/>
          </a:p>
          <a:p>
            <a:r>
              <a:rPr lang="en-AU" b="1" dirty="0">
                <a:hlinkClick r:id="rId3"/>
              </a:rPr>
              <a:t>MIE School Project</a:t>
            </a:r>
            <a:r>
              <a:rPr lang="en-AU" b="1" dirty="0"/>
              <a:t/>
            </a:r>
            <a:br>
              <a:rPr lang="en-AU" b="1" dirty="0"/>
            </a:br>
            <a:r>
              <a:rPr lang="en-AU" dirty="0"/>
              <a:t>School of Education and Tertiary Access, University of the Sunshine Coast</a:t>
            </a:r>
          </a:p>
          <a:p>
            <a:endParaRPr lang="en-AU" dirty="0"/>
          </a:p>
          <a:p>
            <a:r>
              <a:rPr lang="en-AU" sz="1400" dirty="0"/>
              <a:t>The MIE School project is a USC initiative that targets prospective undergraduate students from low SES backgrounds.  Within the MIE School project sits the Rural Tour, which is an opportunity for preservice teachers to participate in a 5-day experience, teaching Digital Technologies Curriculum in schools in the South Burnett region.</a:t>
            </a:r>
          </a:p>
        </p:txBody>
      </p:sp>
    </p:spTree>
    <p:extLst>
      <p:ext uri="{BB962C8B-B14F-4D97-AF65-F5344CB8AC3E}">
        <p14:creationId xmlns:p14="http://schemas.microsoft.com/office/powerpoint/2010/main" val="3936236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endParaRPr lang="en-AU"/>
          </a:p>
        </p:txBody>
      </p:sp>
      <p:pic>
        <p:nvPicPr>
          <p:cNvPr id="4" name="Picture 3"/>
          <p:cNvPicPr>
            <a:picLocks noChangeAspect="1"/>
          </p:cNvPicPr>
          <p:nvPr/>
        </p:nvPicPr>
        <p:blipFill>
          <a:blip r:embed="rId2"/>
          <a:stretch>
            <a:fillRect/>
          </a:stretch>
        </p:blipFill>
        <p:spPr>
          <a:xfrm>
            <a:off x="-4825256" y="-2588341"/>
            <a:ext cx="17894710" cy="9596284"/>
          </a:xfrm>
          <a:prstGeom prst="rect">
            <a:avLst/>
          </a:prstGeom>
        </p:spPr>
      </p:pic>
      <p:sp>
        <p:nvSpPr>
          <p:cNvPr id="5" name="Rectangle 4"/>
          <p:cNvSpPr/>
          <p:nvPr/>
        </p:nvSpPr>
        <p:spPr>
          <a:xfrm>
            <a:off x="1477817" y="439309"/>
            <a:ext cx="7915564" cy="923330"/>
          </a:xfrm>
          <a:prstGeom prst="rect">
            <a:avLst/>
          </a:prstGeom>
        </p:spPr>
        <p:txBody>
          <a:bodyPr wrap="square">
            <a:spAutoFit/>
          </a:bodyPr>
          <a:lstStyle/>
          <a:p>
            <a:r>
              <a:rPr lang="en-AU" b="1" dirty="0"/>
              <a:t>Category 4</a:t>
            </a:r>
          </a:p>
          <a:p>
            <a:r>
              <a:rPr lang="en-AU" dirty="0"/>
              <a:t>Projects based in, or beneﬁtting, rural, regional and/ or remote international settings. Nominees may be based in Australia or overseas.</a:t>
            </a:r>
          </a:p>
        </p:txBody>
      </p:sp>
      <p:sp>
        <p:nvSpPr>
          <p:cNvPr id="6" name="Rectangle 5"/>
          <p:cNvSpPr/>
          <p:nvPr/>
        </p:nvSpPr>
        <p:spPr>
          <a:xfrm>
            <a:off x="1480126" y="2209801"/>
            <a:ext cx="9873674" cy="2123658"/>
          </a:xfrm>
          <a:prstGeom prst="rect">
            <a:avLst/>
          </a:prstGeom>
        </p:spPr>
        <p:txBody>
          <a:bodyPr wrap="square">
            <a:spAutoFit/>
          </a:bodyPr>
          <a:lstStyle/>
          <a:p>
            <a:r>
              <a:rPr lang="en-AU" b="1" dirty="0"/>
              <a:t>WINNERS</a:t>
            </a:r>
          </a:p>
          <a:p>
            <a:endParaRPr lang="en-AU" b="1" dirty="0"/>
          </a:p>
          <a:p>
            <a:r>
              <a:rPr lang="en-AU" b="1" dirty="0">
                <a:hlinkClick r:id="rId3"/>
              </a:rPr>
              <a:t>Rural &amp; Remote Centres for Learning &amp; Wellbeing</a:t>
            </a:r>
            <a:r>
              <a:rPr lang="en-AU" b="1" dirty="0"/>
              <a:t/>
            </a:r>
            <a:br>
              <a:rPr lang="en-AU" b="1" dirty="0"/>
            </a:br>
            <a:r>
              <a:rPr lang="en-AU" dirty="0"/>
              <a:t>QLD Department of Education</a:t>
            </a:r>
          </a:p>
          <a:p>
            <a:endParaRPr lang="en-AU" dirty="0"/>
          </a:p>
          <a:p>
            <a:r>
              <a:rPr lang="en-AU" sz="1400" dirty="0"/>
              <a:t>Rural and Remote Centres for Learning and Wellbeing were established in 2018 to ensure that school leaders and teachers in rural and remote communities in Queensland were provided with the same opportunities as their urban colleagues to access quality professional learning and wellbeing support. </a:t>
            </a:r>
          </a:p>
        </p:txBody>
      </p:sp>
      <p:sp>
        <p:nvSpPr>
          <p:cNvPr id="7" name="Rectangle 6"/>
          <p:cNvSpPr/>
          <p:nvPr/>
        </p:nvSpPr>
        <p:spPr>
          <a:xfrm>
            <a:off x="1480126" y="4644154"/>
            <a:ext cx="9873674" cy="1354217"/>
          </a:xfrm>
          <a:prstGeom prst="rect">
            <a:avLst/>
          </a:prstGeom>
        </p:spPr>
        <p:txBody>
          <a:bodyPr wrap="square">
            <a:spAutoFit/>
          </a:bodyPr>
          <a:lstStyle/>
          <a:p>
            <a:r>
              <a:rPr lang="en-AU" b="1" dirty="0">
                <a:hlinkClick r:id="rId4"/>
              </a:rPr>
              <a:t>International School Leadership Project</a:t>
            </a:r>
            <a:r>
              <a:rPr lang="en-AU" b="1" dirty="0"/>
              <a:t/>
            </a:r>
            <a:br>
              <a:rPr lang="en-AU" b="1" dirty="0"/>
            </a:br>
            <a:r>
              <a:rPr lang="en-AU" dirty="0"/>
              <a:t>QACSL/SPERA/NREA/Kansas State University</a:t>
            </a:r>
          </a:p>
          <a:p>
            <a:endParaRPr lang="en-AU" dirty="0"/>
          </a:p>
          <a:p>
            <a:r>
              <a:rPr lang="en-AU" sz="1400" dirty="0"/>
              <a:t>A series of international leadership forums between rural school leaders on two continents, resulting in production of a documentary to share learnings from and between rural schools during the COVID pandemic.</a:t>
            </a:r>
          </a:p>
        </p:txBody>
      </p:sp>
    </p:spTree>
    <p:extLst>
      <p:ext uri="{BB962C8B-B14F-4D97-AF65-F5344CB8AC3E}">
        <p14:creationId xmlns:p14="http://schemas.microsoft.com/office/powerpoint/2010/main" val="1479377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endParaRPr lang="en-AU"/>
          </a:p>
        </p:txBody>
      </p:sp>
      <p:pic>
        <p:nvPicPr>
          <p:cNvPr id="4" name="Picture 3"/>
          <p:cNvPicPr>
            <a:picLocks noChangeAspect="1"/>
          </p:cNvPicPr>
          <p:nvPr/>
        </p:nvPicPr>
        <p:blipFill>
          <a:blip r:embed="rId2"/>
          <a:stretch>
            <a:fillRect/>
          </a:stretch>
        </p:blipFill>
        <p:spPr>
          <a:xfrm>
            <a:off x="-1185118" y="-389356"/>
            <a:ext cx="14889126" cy="7247356"/>
          </a:xfrm>
          <a:prstGeom prst="rect">
            <a:avLst/>
          </a:prstGeom>
        </p:spPr>
      </p:pic>
    </p:spTree>
    <p:extLst>
      <p:ext uri="{BB962C8B-B14F-4D97-AF65-F5344CB8AC3E}">
        <p14:creationId xmlns:p14="http://schemas.microsoft.com/office/powerpoint/2010/main" val="32270306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60BD3A6CED6CE4BBAB54B70C08DC7CB" ma:contentTypeVersion="14" ma:contentTypeDescription="Create a new document." ma:contentTypeScope="" ma:versionID="d5a8cc0b33e72194c0fddae02df8b5b8">
  <xsd:schema xmlns:xsd="http://www.w3.org/2001/XMLSchema" xmlns:xs="http://www.w3.org/2001/XMLSchema" xmlns:p="http://schemas.microsoft.com/office/2006/metadata/properties" xmlns:ns3="9d963abe-6d7a-429a-9f4d-7d8edb85d02f" xmlns:ns4="02b592ea-cabe-4bb0-a822-9fdcc83f3f4f" targetNamespace="http://schemas.microsoft.com/office/2006/metadata/properties" ma:root="true" ma:fieldsID="c40bc8285acf3cd00e115c26f7c2bbf2" ns3:_="" ns4:_="">
    <xsd:import namespace="9d963abe-6d7a-429a-9f4d-7d8edb85d02f"/>
    <xsd:import namespace="02b592ea-cabe-4bb0-a822-9fdcc83f3f4f"/>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element ref="ns3:MediaServiceLocation" minOccurs="0"/>
                <xsd:element ref="ns3:MediaServiceOCR"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963abe-6d7a-429a-9f4d-7d8edb85d0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2b592ea-cabe-4bb0-a822-9fdcc83f3f4f"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7BBA257-B0DF-4B9F-BFA9-04657242F403}">
  <ds:schemaRefs>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9d963abe-6d7a-429a-9f4d-7d8edb85d02f"/>
    <ds:schemaRef ds:uri="http://purl.org/dc/terms/"/>
    <ds:schemaRef ds:uri="http://schemas.microsoft.com/office/2006/documentManagement/types"/>
    <ds:schemaRef ds:uri="02b592ea-cabe-4bb0-a822-9fdcc83f3f4f"/>
    <ds:schemaRef ds:uri="http://www.w3.org/XML/1998/namespace"/>
    <ds:schemaRef ds:uri="http://purl.org/dc/dcmitype/"/>
  </ds:schemaRefs>
</ds:datastoreItem>
</file>

<file path=customXml/itemProps2.xml><?xml version="1.0" encoding="utf-8"?>
<ds:datastoreItem xmlns:ds="http://schemas.openxmlformats.org/officeDocument/2006/customXml" ds:itemID="{34F19518-F359-4DF6-ABE1-1617EA775C3A}">
  <ds:schemaRefs>
    <ds:schemaRef ds:uri="http://schemas.microsoft.com/sharepoint/v3/contenttype/forms"/>
  </ds:schemaRefs>
</ds:datastoreItem>
</file>

<file path=customXml/itemProps3.xml><?xml version="1.0" encoding="utf-8"?>
<ds:datastoreItem xmlns:ds="http://schemas.openxmlformats.org/officeDocument/2006/customXml" ds:itemID="{668A33EE-BCCF-4FEC-9526-00D9FF61EB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963abe-6d7a-429a-9f4d-7d8edb85d02f"/>
    <ds:schemaRef ds:uri="02b592ea-cabe-4bb0-a822-9fdcc83f3f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73</TotalTime>
  <Words>579</Words>
  <Application>Microsoft Office PowerPoint</Application>
  <PresentationFormat>Widescreen</PresentationFormat>
  <Paragraphs>42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Wollongong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Samantha Avitaia</dc:creator>
  <cp:lastModifiedBy>Samantha Avitaia</cp:lastModifiedBy>
  <cp:revision>12</cp:revision>
  <cp:lastPrinted>2021-05-25T01:12:53Z</cp:lastPrinted>
  <dcterms:created xsi:type="dcterms:W3CDTF">2021-05-21T01:42:16Z</dcterms:created>
  <dcterms:modified xsi:type="dcterms:W3CDTF">2021-05-25T01:16:56Z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0x010100D60BD3A6CED6CE4BBAB54B70C08DC7CB</vt:lpwstr>
  </property>
</Properties>
</file>